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Source Code Pro"/>
      <p:regular r:id="rId26"/>
      <p:bold r:id="rId27"/>
    </p:embeddedFont>
    <p:embeddedFont>
      <p:font typeface="Oswald"/>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SourceCodePro-regular.fntdata"/><Relationship Id="rId25" Type="http://schemas.openxmlformats.org/officeDocument/2006/relationships/slide" Target="slides/slide20.xml"/><Relationship Id="rId28" Type="http://schemas.openxmlformats.org/officeDocument/2006/relationships/font" Target="fonts/Oswald-regular.fntdata"/><Relationship Id="rId27" Type="http://schemas.openxmlformats.org/officeDocument/2006/relationships/font" Target="fonts/SourceCodePr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swald-bold.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47bd6b4807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47bd6b4807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47bd6b48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47bd6b48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47bd6b480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47bd6b480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47bd6b480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47bd6b480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47bd6b480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47bd6b480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47bd6b4807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47bd6b4807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47bf6f6ad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47bf6f6a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47bf6f6ad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47bf6f6ad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47bf6f6ad2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47bf6f6ad2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47bf6f6ad2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47bf6f6ad2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45772b4d9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45772b4d9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47bd6b4807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47bd6b4807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45772b4d95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45772b4d95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45772b4d95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45772b4d95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47bd6b480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47bd6b480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47bd6b4807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47bd6b4807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444b67c6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444b67c6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444b67c6b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444b67c6b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47bd6b4807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47bd6b4807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3" name="Google Shape;5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30800" y="1889700"/>
            <a:ext cx="8282400" cy="1516500"/>
          </a:xfrm>
          <a:prstGeom prst="rect">
            <a:avLst/>
          </a:prstGeom>
        </p:spPr>
        <p:txBody>
          <a:bodyPr anchorCtr="0" anchor="ctr" bIns="91425" lIns="91425" spcFirstLastPara="1" rIns="91425" wrap="square" tIns="91425"/>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 name="Google Shape;21;p4"/>
          <p:cNvSpPr txBox="1"/>
          <p:nvPr>
            <p:ph type="title"/>
          </p:nvPr>
        </p:nvSpPr>
        <p:spPr>
          <a:xfrm>
            <a:off x="311700" y="372500"/>
            <a:ext cx="8520600" cy="733500"/>
          </a:xfrm>
          <a:prstGeom prst="rect">
            <a:avLst/>
          </a:prstGeom>
        </p:spPr>
        <p:txBody>
          <a:bodyPr anchorCtr="0" anchor="b"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468825"/>
            <a:ext cx="8520600" cy="30999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6" name="Google Shape;26;p5"/>
          <p:cNvSpPr txBox="1"/>
          <p:nvPr>
            <p:ph type="title"/>
          </p:nvPr>
        </p:nvSpPr>
        <p:spPr>
          <a:xfrm>
            <a:off x="311700" y="372500"/>
            <a:ext cx="8520600" cy="733500"/>
          </a:xfrm>
          <a:prstGeom prst="rect">
            <a:avLst/>
          </a:prstGeom>
        </p:spPr>
        <p:txBody>
          <a:bodyPr anchorCtr="0" anchor="b"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5"/>
          <p:cNvSpPr txBox="1"/>
          <p:nvPr>
            <p:ph idx="1" type="body"/>
          </p:nvPr>
        </p:nvSpPr>
        <p:spPr>
          <a:xfrm>
            <a:off x="311700" y="1468825"/>
            <a:ext cx="3999900" cy="30999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468825"/>
            <a:ext cx="3999900" cy="30999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72500"/>
            <a:ext cx="8520600" cy="733500"/>
          </a:xfrm>
          <a:prstGeom prst="rect">
            <a:avLst/>
          </a:prstGeom>
        </p:spPr>
        <p:txBody>
          <a:bodyPr anchorCtr="0" anchor="b"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5" name="Google Shape;35;p7"/>
          <p:cNvSpPr txBox="1"/>
          <p:nvPr>
            <p:ph type="title"/>
          </p:nvPr>
        </p:nvSpPr>
        <p:spPr>
          <a:xfrm>
            <a:off x="311700" y="6318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618204"/>
            <a:ext cx="2808000" cy="29508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8900"/>
            <a:ext cx="5678100" cy="40857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44" name="Google Shape;44;p9"/>
          <p:cNvSpPr txBox="1"/>
          <p:nvPr>
            <p:ph type="title"/>
          </p:nvPr>
        </p:nvSpPr>
        <p:spPr>
          <a:xfrm>
            <a:off x="265500" y="1078750"/>
            <a:ext cx="4045200" cy="1789200"/>
          </a:xfrm>
          <a:prstGeom prst="rect">
            <a:avLst/>
          </a:prstGeom>
        </p:spPr>
        <p:txBody>
          <a:bodyPr anchorCtr="0" anchor="b" bIns="91425" lIns="91425" spcFirstLastPara="1" rIns="91425" wrap="square" tIns="91425"/>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5" name="Google Shape;45;p9"/>
          <p:cNvSpPr txBox="1"/>
          <p:nvPr>
            <p:ph idx="1" type="subTitle"/>
          </p:nvPr>
        </p:nvSpPr>
        <p:spPr>
          <a:xfrm>
            <a:off x="265500" y="29214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jpg"/><Relationship Id="rId4" Type="http://schemas.openxmlformats.org/officeDocument/2006/relationships/image" Target="../media/image7.jpg"/><Relationship Id="rId5" Type="http://schemas.openxmlformats.org/officeDocument/2006/relationships/image" Target="../media/image3.jpg"/><Relationship Id="rId6"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jpg"/><Relationship Id="rId4" Type="http://schemas.openxmlformats.org/officeDocument/2006/relationships/image" Target="../media/image9.jpg"/><Relationship Id="rId5" Type="http://schemas.openxmlformats.org/officeDocument/2006/relationships/image" Target="../media/image8.jpg"/><Relationship Id="rId6"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3"/>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Schrodinger Cat</a:t>
            </a:r>
            <a:endParaRPr/>
          </a:p>
        </p:txBody>
      </p:sp>
      <p:sp>
        <p:nvSpPr>
          <p:cNvPr id="63" name="Google Shape;63;p13"/>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p>
            <a:pPr indent="0" lvl="0" marL="0" rtl="0" algn="ctr">
              <a:lnSpc>
                <a:spcPct val="138000"/>
              </a:lnSpc>
              <a:spcBef>
                <a:spcPts val="0"/>
              </a:spcBef>
              <a:spcAft>
                <a:spcPts val="0"/>
              </a:spcAft>
              <a:buNone/>
            </a:pPr>
            <a:r>
              <a:rPr b="0" lang="en" sz="1600">
                <a:solidFill>
                  <a:srgbClr val="000000"/>
                </a:solidFill>
                <a:latin typeface="Arial"/>
                <a:ea typeface="Arial"/>
                <a:cs typeface="Arial"/>
                <a:sym typeface="Arial"/>
              </a:rPr>
              <a:t>Rakhee Bhojakar, Chelsea Brooks, Erik Fox, Dhakshayini Koppad, Jamie Williams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Face and Object Detection - Challenges / Future Work</a:t>
            </a:r>
            <a:endParaRPr/>
          </a:p>
        </p:txBody>
      </p:sp>
      <p:sp>
        <p:nvSpPr>
          <p:cNvPr id="124" name="Google Shape;124;p22"/>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42900" lvl="0" marL="457200" rtl="0" algn="l">
              <a:spcBef>
                <a:spcPts val="1600"/>
              </a:spcBef>
              <a:spcAft>
                <a:spcPts val="0"/>
              </a:spcAft>
              <a:buSzPts val="1800"/>
              <a:buChar char="●"/>
            </a:pPr>
            <a:r>
              <a:rPr lang="en"/>
              <a:t>As computation on raspberry pi increases, frames per second reduces resulting in delayed reaction</a:t>
            </a:r>
            <a:endParaRPr/>
          </a:p>
          <a:p>
            <a:pPr indent="-342900" lvl="0" marL="457200" rtl="0" algn="l">
              <a:spcBef>
                <a:spcPts val="0"/>
              </a:spcBef>
              <a:spcAft>
                <a:spcPts val="0"/>
              </a:spcAft>
              <a:buSzPts val="1800"/>
              <a:buChar char="●"/>
            </a:pPr>
            <a:r>
              <a:rPr lang="en"/>
              <a:t>Tracking of mouse needs to be done</a:t>
            </a:r>
            <a:endParaRPr/>
          </a:p>
          <a:p>
            <a:pPr indent="-342900" lvl="0" marL="457200" rtl="0" algn="l">
              <a:spcBef>
                <a:spcPts val="0"/>
              </a:spcBef>
              <a:spcAft>
                <a:spcPts val="0"/>
              </a:spcAft>
              <a:buSzPts val="1800"/>
              <a:buChar char="●"/>
            </a:pPr>
            <a:r>
              <a:rPr lang="en"/>
              <a:t>It only detects person but not recognize</a:t>
            </a:r>
            <a:endParaRPr/>
          </a:p>
          <a:p>
            <a:pPr indent="-342900" lvl="0" marL="457200" rtl="0" algn="l">
              <a:spcBef>
                <a:spcPts val="0"/>
              </a:spcBef>
              <a:spcAft>
                <a:spcPts val="0"/>
              </a:spcAft>
              <a:buSzPts val="1800"/>
              <a:buChar char="●"/>
            </a:pPr>
            <a:r>
              <a:rPr lang="en"/>
              <a:t>It does not take any action when it sees person and mouse it just speaks</a:t>
            </a:r>
            <a:endParaRPr/>
          </a:p>
          <a:p>
            <a:pPr indent="-342900" lvl="0" marL="457200" rtl="0" algn="l">
              <a:spcBef>
                <a:spcPts val="0"/>
              </a:spcBef>
              <a:spcAft>
                <a:spcPts val="0"/>
              </a:spcAft>
              <a:buSzPts val="1800"/>
              <a:buChar char="●"/>
            </a:pPr>
            <a:r>
              <a:rPr lang="en"/>
              <a:t>Communication between arduino and raspberry pi to control robot needs to be done</a:t>
            </a:r>
            <a:endParaRPr/>
          </a:p>
          <a:p>
            <a:pPr indent="0" lvl="0" marL="0" rtl="0" algn="l">
              <a:spcBef>
                <a:spcPts val="16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Face/3D Printing: Past work</a:t>
            </a:r>
            <a:endParaRPr/>
          </a:p>
        </p:txBody>
      </p:sp>
      <p:sp>
        <p:nvSpPr>
          <p:cNvPr id="130" name="Google Shape;130;p23"/>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Old Face was an ESRA: Expressive System for Robotic Expression.</a:t>
            </a:r>
            <a:endParaRPr/>
          </a:p>
          <a:p>
            <a:pPr indent="-342900" lvl="0" marL="457200" rtl="0" algn="l">
              <a:spcBef>
                <a:spcPts val="0"/>
              </a:spcBef>
              <a:spcAft>
                <a:spcPts val="0"/>
              </a:spcAft>
              <a:buSzPts val="1800"/>
              <a:buChar char="-"/>
            </a:pPr>
            <a:r>
              <a:rPr lang="en"/>
              <a:t>Did not resemble a Cat, and animation capabilities were limited</a:t>
            </a:r>
            <a:endParaRPr/>
          </a:p>
          <a:p>
            <a:pPr indent="-342900" lvl="0" marL="457200" rtl="0" algn="l">
              <a:spcBef>
                <a:spcPts val="0"/>
              </a:spcBef>
              <a:spcAft>
                <a:spcPts val="0"/>
              </a:spcAft>
              <a:buSzPts val="1800"/>
              <a:buChar char="-"/>
            </a:pPr>
            <a:r>
              <a:rPr lang="en"/>
              <a:t>Difficult to change or update for future iterations of the Schrodinger’s Cat Robot</a:t>
            </a:r>
            <a:endParaRPr/>
          </a:p>
        </p:txBody>
      </p:sp>
      <p:pic>
        <p:nvPicPr>
          <p:cNvPr id="131" name="Google Shape;131;p23"/>
          <p:cNvPicPr preferRelativeResize="0"/>
          <p:nvPr/>
        </p:nvPicPr>
        <p:blipFill>
          <a:blip r:embed="rId3">
            <a:alphaModFix/>
          </a:blip>
          <a:stretch>
            <a:fillRect/>
          </a:stretch>
        </p:blipFill>
        <p:spPr>
          <a:xfrm>
            <a:off x="6618825" y="3289224"/>
            <a:ext cx="1283401" cy="171122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Face/3D Printing: Our design</a:t>
            </a:r>
            <a:endParaRPr/>
          </a:p>
        </p:txBody>
      </p:sp>
      <p:sp>
        <p:nvSpPr>
          <p:cNvPr id="137" name="Google Shape;137;p2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Our head utilizes a LCD display framed by a 3D printed face.</a:t>
            </a:r>
            <a:endParaRPr/>
          </a:p>
          <a:p>
            <a:pPr indent="-342900" lvl="0" marL="457200" rtl="0" algn="l">
              <a:spcBef>
                <a:spcPts val="0"/>
              </a:spcBef>
              <a:spcAft>
                <a:spcPts val="0"/>
              </a:spcAft>
              <a:buSzPts val="1800"/>
              <a:buChar char="-"/>
            </a:pPr>
            <a:r>
              <a:rPr lang="en"/>
              <a:t>3D printing and using digital animation allows the design to be more flexible.</a:t>
            </a:r>
            <a:endParaRPr/>
          </a:p>
          <a:p>
            <a:pPr indent="0" lvl="0" marL="0" rtl="0" algn="l">
              <a:spcBef>
                <a:spcPts val="1600"/>
              </a:spcBef>
              <a:spcAft>
                <a:spcPts val="1600"/>
              </a:spcAft>
              <a:buNone/>
            </a:pPr>
            <a:r>
              <a:t/>
            </a:r>
            <a:endParaRPr>
              <a:highlight>
                <a:srgbClr val="FFFF00"/>
              </a:highlight>
            </a:endParaRPr>
          </a:p>
        </p:txBody>
      </p:sp>
      <p:pic>
        <p:nvPicPr>
          <p:cNvPr id="138" name="Google Shape;138;p24"/>
          <p:cNvPicPr preferRelativeResize="0"/>
          <p:nvPr/>
        </p:nvPicPr>
        <p:blipFill>
          <a:blip r:embed="rId3">
            <a:alphaModFix/>
          </a:blip>
          <a:stretch>
            <a:fillRect/>
          </a:stretch>
        </p:blipFill>
        <p:spPr>
          <a:xfrm>
            <a:off x="5382900" y="2675100"/>
            <a:ext cx="1802826" cy="240377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Face/3D Printing: Challenges</a:t>
            </a:r>
            <a:endParaRPr/>
          </a:p>
        </p:txBody>
      </p:sp>
      <p:sp>
        <p:nvSpPr>
          <p:cNvPr id="144" name="Google Shape;144;p25"/>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3D Printing</a:t>
            </a:r>
            <a:endParaRPr/>
          </a:p>
          <a:p>
            <a:pPr indent="-317500" lvl="1" marL="914400" rtl="0" algn="l">
              <a:spcBef>
                <a:spcPts val="0"/>
              </a:spcBef>
              <a:spcAft>
                <a:spcPts val="0"/>
              </a:spcAft>
              <a:buSzPts val="1400"/>
              <a:buChar char="-"/>
            </a:pPr>
            <a:r>
              <a:rPr lang="en"/>
              <a:t>Failed prints.  Our design was large for the 3D printer in the Robotics lab.  Uneven heat on the print surface allowed portions of the cat face to curve up.</a:t>
            </a:r>
            <a:endParaRPr/>
          </a:p>
          <a:p>
            <a:pPr indent="-317500" lvl="1" marL="914400" rtl="0" algn="l">
              <a:spcBef>
                <a:spcPts val="0"/>
              </a:spcBef>
              <a:spcAft>
                <a:spcPts val="0"/>
              </a:spcAft>
              <a:buSzPts val="1400"/>
              <a:buChar char="-"/>
            </a:pPr>
            <a:r>
              <a:rPr lang="en"/>
              <a:t>Print resolution. My design allowed for +/- 2mm.  This was too narrow. </a:t>
            </a:r>
            <a:endParaRPr/>
          </a:p>
          <a:p>
            <a:pPr indent="-342900" lvl="0" marL="457200" rtl="0" algn="l">
              <a:spcBef>
                <a:spcPts val="0"/>
              </a:spcBef>
              <a:spcAft>
                <a:spcPts val="0"/>
              </a:spcAft>
              <a:buSzPts val="1800"/>
              <a:buChar char="-"/>
            </a:pPr>
            <a:r>
              <a:rPr lang="en"/>
              <a:t>LCD display and Animation:</a:t>
            </a:r>
            <a:endParaRPr/>
          </a:p>
          <a:p>
            <a:pPr indent="-317500" lvl="1" marL="914400" rtl="0" algn="l">
              <a:spcBef>
                <a:spcPts val="0"/>
              </a:spcBef>
              <a:spcAft>
                <a:spcPts val="0"/>
              </a:spcAft>
              <a:buSzPts val="1400"/>
              <a:buChar char="-"/>
            </a:pPr>
            <a:r>
              <a:rPr lang="en"/>
              <a:t>Raspberry pi would not fill display.</a:t>
            </a:r>
            <a:endParaRPr/>
          </a:p>
          <a:p>
            <a:pPr indent="-317500" lvl="1" marL="914400" rtl="0" algn="l">
              <a:spcBef>
                <a:spcPts val="0"/>
              </a:spcBef>
              <a:spcAft>
                <a:spcPts val="0"/>
              </a:spcAft>
              <a:buSzPts val="1400"/>
              <a:buChar char="-"/>
            </a:pPr>
            <a:r>
              <a:rPr lang="en"/>
              <a:t>OpenCV image display commands would not take ownership of display.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Face/3D Printing: Future work</a:t>
            </a:r>
            <a:endParaRPr/>
          </a:p>
        </p:txBody>
      </p:sp>
      <p:sp>
        <p:nvSpPr>
          <p:cNvPr id="150" name="Google Shape;150;p26"/>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Separate design into smaller pieces. Print separately.</a:t>
            </a:r>
            <a:endParaRPr/>
          </a:p>
          <a:p>
            <a:pPr indent="-342900" lvl="0" marL="457200" rtl="0" algn="l">
              <a:spcBef>
                <a:spcPts val="0"/>
              </a:spcBef>
              <a:spcAft>
                <a:spcPts val="0"/>
              </a:spcAft>
              <a:buSzPts val="1800"/>
              <a:buChar char="-"/>
            </a:pPr>
            <a:r>
              <a:rPr lang="en"/>
              <a:t>Update design to increase margin of error resulting from low print resolution.</a:t>
            </a:r>
            <a:endParaRPr/>
          </a:p>
          <a:p>
            <a:pPr indent="-342900" lvl="0" marL="457200" rtl="0" algn="l">
              <a:spcBef>
                <a:spcPts val="0"/>
              </a:spcBef>
              <a:spcAft>
                <a:spcPts val="0"/>
              </a:spcAft>
              <a:buSzPts val="1800"/>
              <a:buChar char="-"/>
            </a:pPr>
            <a:r>
              <a:rPr lang="en"/>
              <a:t>Develop more sophisticated animation.</a:t>
            </a:r>
            <a:endParaRPr/>
          </a:p>
          <a:p>
            <a:pPr indent="-342900" lvl="0" marL="457200" rtl="0" algn="l">
              <a:spcBef>
                <a:spcPts val="0"/>
              </a:spcBef>
              <a:spcAft>
                <a:spcPts val="0"/>
              </a:spcAft>
              <a:buSzPts val="1800"/>
              <a:buChar char="-"/>
            </a:pPr>
            <a:r>
              <a:rPr lang="en"/>
              <a:t>Utilize touchscreen features of display.</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Servos: Robot Hardware</a:t>
            </a:r>
            <a:endParaRPr/>
          </a:p>
        </p:txBody>
      </p:sp>
      <p:sp>
        <p:nvSpPr>
          <p:cNvPr id="156" name="Google Shape;156;p27"/>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Robot body has 15 Servos:</a:t>
            </a:r>
            <a:endParaRPr/>
          </a:p>
          <a:p>
            <a:pPr indent="-317500" lvl="1" marL="914400" rtl="0" algn="l">
              <a:spcBef>
                <a:spcPts val="0"/>
              </a:spcBef>
              <a:spcAft>
                <a:spcPts val="0"/>
              </a:spcAft>
              <a:buSzPts val="1400"/>
              <a:buChar char="-"/>
            </a:pPr>
            <a:r>
              <a:rPr lang="en"/>
              <a:t>4 for each arm (Forearm, Elbow, Shoulder Up/Down, Shoulder Twist)</a:t>
            </a:r>
            <a:endParaRPr/>
          </a:p>
          <a:p>
            <a:pPr indent="-317500" lvl="1" marL="914400" rtl="0" algn="l">
              <a:spcBef>
                <a:spcPts val="0"/>
              </a:spcBef>
              <a:spcAft>
                <a:spcPts val="0"/>
              </a:spcAft>
              <a:buSzPts val="1400"/>
              <a:buChar char="-"/>
            </a:pPr>
            <a:r>
              <a:rPr lang="en"/>
              <a:t>3 for each leg (Knee, Hip Up/Down, Hip Twist)</a:t>
            </a:r>
            <a:endParaRPr/>
          </a:p>
          <a:p>
            <a:pPr indent="-317500" lvl="1" marL="914400" rtl="0" algn="l">
              <a:spcBef>
                <a:spcPts val="0"/>
              </a:spcBef>
              <a:spcAft>
                <a:spcPts val="0"/>
              </a:spcAft>
              <a:buSzPts val="1400"/>
              <a:buChar char="-"/>
            </a:pPr>
            <a:r>
              <a:rPr lang="en"/>
              <a:t>1 for neck</a:t>
            </a:r>
            <a:endParaRPr/>
          </a:p>
          <a:p>
            <a:pPr indent="-317500" lvl="1" marL="914400" rtl="0" algn="l">
              <a:spcBef>
                <a:spcPts val="0"/>
              </a:spcBef>
              <a:spcAft>
                <a:spcPts val="0"/>
              </a:spcAft>
              <a:buSzPts val="1400"/>
              <a:buChar char="-"/>
            </a:pPr>
            <a:r>
              <a:rPr lang="en"/>
              <a:t>Robot had additional servos for facial expressions that were removed for the construction of the new head</a:t>
            </a:r>
            <a:endParaRPr/>
          </a:p>
          <a:p>
            <a:pPr indent="-342900" lvl="0" marL="457200" rtl="0" algn="l">
              <a:spcBef>
                <a:spcPts val="0"/>
              </a:spcBef>
              <a:spcAft>
                <a:spcPts val="0"/>
              </a:spcAft>
              <a:buSzPts val="1800"/>
              <a:buChar char="-"/>
            </a:pPr>
            <a:r>
              <a:rPr lang="en"/>
              <a:t>Servos are controlled by a </a:t>
            </a:r>
            <a:r>
              <a:rPr lang="en"/>
              <a:t>Pololu Mini Maestro servo controller, which receives instructions via serial connection from the Arduino Uno</a:t>
            </a:r>
            <a:endParaRPr/>
          </a:p>
          <a:p>
            <a:pPr indent="-342900" lvl="0" marL="457200" rtl="0" algn="l">
              <a:spcBef>
                <a:spcPts val="0"/>
              </a:spcBef>
              <a:spcAft>
                <a:spcPts val="0"/>
              </a:spcAft>
              <a:buSzPts val="1800"/>
              <a:buChar char="-"/>
            </a:pPr>
            <a:r>
              <a:rPr lang="en"/>
              <a:t>Arduino contains functions that implement gestures and behaviors (waving, turning the neck, etc)</a:t>
            </a:r>
            <a:endParaRPr/>
          </a:p>
        </p:txBody>
      </p:sp>
      <p:pic>
        <p:nvPicPr>
          <p:cNvPr id="157" name="Google Shape;157;p27"/>
          <p:cNvPicPr preferRelativeResize="0"/>
          <p:nvPr/>
        </p:nvPicPr>
        <p:blipFill>
          <a:blip r:embed="rId3">
            <a:alphaModFix/>
          </a:blip>
          <a:stretch>
            <a:fillRect/>
          </a:stretch>
        </p:blipFill>
        <p:spPr>
          <a:xfrm>
            <a:off x="5839207" y="46125"/>
            <a:ext cx="3059176" cy="172220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Servos: Challenges</a:t>
            </a:r>
            <a:endParaRPr/>
          </a:p>
        </p:txBody>
      </p:sp>
      <p:sp>
        <p:nvSpPr>
          <p:cNvPr id="163" name="Google Shape;163;p28"/>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Servo connections to Pololu board were faulty. Had to resolder whole system</a:t>
            </a:r>
            <a:endParaRPr/>
          </a:p>
          <a:p>
            <a:pPr indent="-342900" lvl="0" marL="457200" rtl="0" algn="l">
              <a:spcBef>
                <a:spcPts val="0"/>
              </a:spcBef>
              <a:spcAft>
                <a:spcPts val="0"/>
              </a:spcAft>
              <a:buSzPts val="1800"/>
              <a:buChar char="-"/>
            </a:pPr>
            <a:r>
              <a:rPr lang="en"/>
              <a:t>Previous servo mappings and definitions were incorrect or no longer relevant</a:t>
            </a:r>
            <a:endParaRPr/>
          </a:p>
          <a:p>
            <a:pPr indent="-317500" lvl="1" marL="914400" rtl="0" algn="l">
              <a:spcBef>
                <a:spcPts val="0"/>
              </a:spcBef>
              <a:spcAft>
                <a:spcPts val="0"/>
              </a:spcAft>
              <a:buSzPts val="1400"/>
              <a:buChar char="-"/>
            </a:pPr>
            <a:r>
              <a:rPr lang="en"/>
              <a:t>All previous animation </a:t>
            </a:r>
            <a:endParaRPr/>
          </a:p>
          <a:p>
            <a:pPr indent="-342900" lvl="0" marL="457200" rtl="0" algn="l">
              <a:spcBef>
                <a:spcPts val="0"/>
              </a:spcBef>
              <a:spcAft>
                <a:spcPts val="0"/>
              </a:spcAft>
              <a:buSzPts val="1800"/>
              <a:buChar char="-"/>
            </a:pPr>
            <a:r>
              <a:rPr lang="en"/>
              <a:t>Multiple servos are dead and barely move or do not move at all</a:t>
            </a:r>
            <a:endParaRPr/>
          </a:p>
          <a:p>
            <a:pPr indent="-342900" lvl="0" marL="457200" rtl="0" algn="l">
              <a:spcBef>
                <a:spcPts val="0"/>
              </a:spcBef>
              <a:spcAft>
                <a:spcPts val="0"/>
              </a:spcAft>
              <a:buSzPts val="1800"/>
              <a:buChar char="-"/>
            </a:pPr>
            <a:r>
              <a:rPr lang="en"/>
              <a:t>Arduino was supposed to connect via </a:t>
            </a:r>
            <a:r>
              <a:rPr lang="en"/>
              <a:t>serial</a:t>
            </a:r>
            <a:r>
              <a:rPr lang="en"/>
              <a:t> connection to the Raspberry Pi to </a:t>
            </a:r>
            <a:r>
              <a:rPr lang="en"/>
              <a:t>receive</a:t>
            </a:r>
            <a:r>
              <a:rPr lang="en"/>
              <a:t> instructions. Was not working reliably by the demo presentation.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9"/>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Omni-Wheels</a:t>
            </a:r>
            <a:r>
              <a:rPr lang="en"/>
              <a:t>:</a:t>
            </a:r>
            <a:endParaRPr/>
          </a:p>
        </p:txBody>
      </p:sp>
      <p:sp>
        <p:nvSpPr>
          <p:cNvPr id="169" name="Google Shape;169;p29"/>
          <p:cNvSpPr txBox="1"/>
          <p:nvPr>
            <p:ph idx="1" type="body"/>
          </p:nvPr>
        </p:nvSpPr>
        <p:spPr>
          <a:xfrm>
            <a:off x="311700" y="1468825"/>
            <a:ext cx="8520600" cy="312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Pololu Qik 2s9v1 </a:t>
            </a:r>
            <a:r>
              <a:rPr lang="en"/>
              <a:t>Controller :</a:t>
            </a:r>
            <a:endParaRPr/>
          </a:p>
          <a:p>
            <a:pPr indent="-317500" lvl="0" marL="457200" rtl="0" algn="l">
              <a:spcBef>
                <a:spcPts val="1600"/>
              </a:spcBef>
              <a:spcAft>
                <a:spcPts val="0"/>
              </a:spcAft>
              <a:buSzPts val="1400"/>
              <a:buChar char="-"/>
            </a:pPr>
            <a:r>
              <a:rPr lang="en" sz="1400"/>
              <a:t>Wheels controlled by two Pololu Qik 2s9v1- dual serial motor control.</a:t>
            </a:r>
            <a:endParaRPr sz="1400"/>
          </a:p>
          <a:p>
            <a:pPr indent="-317500" lvl="0" marL="457200" rtl="0" algn="l">
              <a:spcBef>
                <a:spcPts val="0"/>
              </a:spcBef>
              <a:spcAft>
                <a:spcPts val="0"/>
              </a:spcAft>
              <a:buSzPts val="1400"/>
              <a:buChar char="-"/>
            </a:pPr>
            <a:r>
              <a:rPr lang="en" sz="1400"/>
              <a:t>Two Qiks are daisy chained to the Arduino for serial communication.</a:t>
            </a:r>
            <a:endParaRPr sz="1400"/>
          </a:p>
          <a:p>
            <a:pPr indent="-317500" lvl="0" marL="457200" rtl="0" algn="l">
              <a:spcBef>
                <a:spcPts val="0"/>
              </a:spcBef>
              <a:spcAft>
                <a:spcPts val="0"/>
              </a:spcAft>
              <a:buSzPts val="1400"/>
              <a:buChar char="-"/>
            </a:pPr>
            <a:r>
              <a:rPr lang="en" sz="1400"/>
              <a:t>Variable</a:t>
            </a:r>
            <a:r>
              <a:rPr lang="en" sz="1400"/>
              <a:t> speeds with PWM - 31.5kHz, 15.7kHz, 7.8kHz, 3.8kHz</a:t>
            </a:r>
            <a:endParaRPr sz="1400"/>
          </a:p>
          <a:p>
            <a:pPr indent="0" lvl="0" marL="457200" rtl="0" algn="l">
              <a:spcBef>
                <a:spcPts val="1600"/>
              </a:spcBef>
              <a:spcAft>
                <a:spcPts val="0"/>
              </a:spcAft>
              <a:buNone/>
            </a:pPr>
            <a:r>
              <a:rPr lang="en" sz="1400"/>
              <a:t>Settings: 115200 baud, 31.5kHz, device ID - 9.</a:t>
            </a:r>
            <a:endParaRPr sz="1400"/>
          </a:p>
          <a:p>
            <a:pPr indent="0" lvl="0" marL="457200" rtl="0" algn="l">
              <a:spcBef>
                <a:spcPts val="1600"/>
              </a:spcBef>
              <a:spcAft>
                <a:spcPts val="0"/>
              </a:spcAft>
              <a:buNone/>
            </a:pPr>
            <a:r>
              <a:rPr b="1" lang="en" sz="1400"/>
              <a:t>Challenges</a:t>
            </a:r>
            <a:r>
              <a:rPr lang="en" sz="1400"/>
              <a:t>: One of the Wheels was wobbling, had to remove and fix it again.</a:t>
            </a:r>
            <a:endParaRPr sz="1400"/>
          </a:p>
          <a:p>
            <a:pPr indent="0" lvl="0" marL="457200" rtl="0" algn="l">
              <a:spcBef>
                <a:spcPts val="0"/>
              </a:spcBef>
              <a:spcAft>
                <a:spcPts val="0"/>
              </a:spcAft>
              <a:buNone/>
            </a:pPr>
            <a:r>
              <a:rPr lang="en" sz="1400"/>
              <a:t>Controlling the angles for turns.</a:t>
            </a:r>
            <a:endParaRPr sz="1400"/>
          </a:p>
        </p:txBody>
      </p:sp>
      <p:pic>
        <p:nvPicPr>
          <p:cNvPr id="170" name="Google Shape;170;p29"/>
          <p:cNvPicPr preferRelativeResize="0"/>
          <p:nvPr/>
        </p:nvPicPr>
        <p:blipFill>
          <a:blip r:embed="rId3">
            <a:alphaModFix/>
          </a:blip>
          <a:stretch>
            <a:fillRect/>
          </a:stretch>
        </p:blipFill>
        <p:spPr>
          <a:xfrm>
            <a:off x="6844650" y="3691600"/>
            <a:ext cx="1854923" cy="14518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30"/>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Omni-Wheels: Future work</a:t>
            </a:r>
            <a:endParaRPr/>
          </a:p>
        </p:txBody>
      </p:sp>
      <p:sp>
        <p:nvSpPr>
          <p:cNvPr id="176" name="Google Shape;176;p30"/>
          <p:cNvSpPr txBox="1"/>
          <p:nvPr>
            <p:ph idx="1" type="body"/>
          </p:nvPr>
        </p:nvSpPr>
        <p:spPr>
          <a:xfrm>
            <a:off x="311700" y="1468825"/>
            <a:ext cx="8520600" cy="306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Controlling the angle of left/ right turns.</a:t>
            </a:r>
            <a:endParaRPr/>
          </a:p>
          <a:p>
            <a:pPr indent="-342900" lvl="0" marL="457200" rtl="0" algn="l">
              <a:spcBef>
                <a:spcPts val="0"/>
              </a:spcBef>
              <a:spcAft>
                <a:spcPts val="0"/>
              </a:spcAft>
              <a:buSzPts val="1800"/>
              <a:buChar char="-"/>
            </a:pPr>
            <a:r>
              <a:rPr lang="en"/>
              <a:t>Develop smoother </a:t>
            </a:r>
            <a:r>
              <a:rPr lang="en"/>
              <a:t>movement</a:t>
            </a:r>
            <a:r>
              <a:rPr lang="en"/>
              <a:t> </a:t>
            </a:r>
            <a:r>
              <a:rPr lang="en"/>
              <a:t>control</a:t>
            </a:r>
            <a:r>
              <a:rPr lang="en"/>
              <a:t> and integrate vision and motion control.</a:t>
            </a:r>
            <a:endParaRPr/>
          </a:p>
          <a:p>
            <a:pPr indent="-342900" lvl="0" marL="457200" rtl="0" algn="l">
              <a:spcBef>
                <a:spcPts val="0"/>
              </a:spcBef>
              <a:spcAft>
                <a:spcPts val="0"/>
              </a:spcAft>
              <a:buSzPts val="1800"/>
              <a:buChar char="-"/>
            </a:pPr>
            <a:r>
              <a:rPr lang="en"/>
              <a:t>Control</a:t>
            </a:r>
            <a:r>
              <a:rPr lang="en"/>
              <a:t> Lateral left and right movements of the base.</a:t>
            </a:r>
            <a:endParaRPr/>
          </a:p>
          <a:p>
            <a:pPr indent="0" lvl="0" marL="457200" rtl="0" algn="l">
              <a:spcBef>
                <a:spcPts val="1600"/>
              </a:spcBef>
              <a:spcAft>
                <a:spcPts val="1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31"/>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Challenges with HW</a:t>
            </a:r>
            <a:endParaRPr/>
          </a:p>
        </p:txBody>
      </p:sp>
      <p:sp>
        <p:nvSpPr>
          <p:cNvPr id="182" name="Google Shape;182;p31"/>
          <p:cNvSpPr txBox="1"/>
          <p:nvPr>
            <p:ph idx="1" type="body"/>
          </p:nvPr>
        </p:nvSpPr>
        <p:spPr>
          <a:xfrm>
            <a:off x="311700" y="1468825"/>
            <a:ext cx="8520600" cy="250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Breadboard on the robot was completely rewired as the one of the </a:t>
            </a:r>
            <a:r>
              <a:rPr lang="en"/>
              <a:t>component</a:t>
            </a:r>
            <a:r>
              <a:rPr lang="en"/>
              <a:t> (NAND GATE IC) had failed. This resulted in the Battery dead for a few hours.</a:t>
            </a:r>
            <a:endParaRPr/>
          </a:p>
          <a:p>
            <a:pPr indent="-342900" lvl="0" marL="457200" rtl="0" algn="l">
              <a:spcBef>
                <a:spcPts val="0"/>
              </a:spcBef>
              <a:spcAft>
                <a:spcPts val="0"/>
              </a:spcAft>
              <a:buSzPts val="1800"/>
              <a:buChar char="-"/>
            </a:pPr>
            <a:r>
              <a:rPr lang="en"/>
              <a:t>The connections on the breadboard were loose and not reliable.</a:t>
            </a:r>
            <a:endParaRPr/>
          </a:p>
          <a:p>
            <a:pPr indent="-342900" lvl="0" marL="457200" rtl="0" algn="l">
              <a:spcBef>
                <a:spcPts val="0"/>
              </a:spcBef>
              <a:spcAft>
                <a:spcPts val="0"/>
              </a:spcAft>
              <a:buSzPts val="1800"/>
              <a:buChar char="-"/>
            </a:pPr>
            <a:r>
              <a:rPr lang="en"/>
              <a:t>Previous teams had extra not used HW.</a:t>
            </a:r>
            <a:endParaRPr/>
          </a:p>
        </p:txBody>
      </p:sp>
      <p:pic>
        <p:nvPicPr>
          <p:cNvPr id="183" name="Google Shape;183;p31"/>
          <p:cNvPicPr preferRelativeResize="0"/>
          <p:nvPr/>
        </p:nvPicPr>
        <p:blipFill>
          <a:blip r:embed="rId3">
            <a:alphaModFix/>
          </a:blip>
          <a:stretch>
            <a:fillRect/>
          </a:stretch>
        </p:blipFill>
        <p:spPr>
          <a:xfrm rot="-5400000">
            <a:off x="6516238" y="2538488"/>
            <a:ext cx="2185349" cy="2820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Schrodinger Cat</a:t>
            </a:r>
            <a:endParaRPr/>
          </a:p>
        </p:txBody>
      </p:sp>
      <p:sp>
        <p:nvSpPr>
          <p:cNvPr id="69" name="Google Shape;69;p14"/>
          <p:cNvSpPr txBox="1"/>
          <p:nvPr>
            <p:ph idx="1" type="body"/>
          </p:nvPr>
        </p:nvSpPr>
        <p:spPr>
          <a:xfrm>
            <a:off x="311700" y="1468825"/>
            <a:ext cx="8520600" cy="356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Summary</a:t>
            </a:r>
            <a:endParaRPr/>
          </a:p>
          <a:p>
            <a:pPr indent="0" lvl="0" marL="0" rtl="0" algn="l">
              <a:spcBef>
                <a:spcPts val="1600"/>
              </a:spcBef>
              <a:spcAft>
                <a:spcPts val="0"/>
              </a:spcAft>
              <a:buNone/>
            </a:pPr>
            <a:r>
              <a:rPr lang="en"/>
              <a:t>Project Contribution</a:t>
            </a:r>
            <a:endParaRPr/>
          </a:p>
          <a:p>
            <a:pPr indent="0" lvl="0" marL="0" rtl="0" algn="l">
              <a:spcBef>
                <a:spcPts val="1600"/>
              </a:spcBef>
              <a:spcAft>
                <a:spcPts val="0"/>
              </a:spcAft>
              <a:buNone/>
            </a:pPr>
            <a:r>
              <a:rPr lang="en"/>
              <a:t>Before/After Photos</a:t>
            </a:r>
            <a:endParaRPr/>
          </a:p>
          <a:p>
            <a:pPr indent="0" lvl="0" marL="0" rtl="0" algn="l">
              <a:spcBef>
                <a:spcPts val="1600"/>
              </a:spcBef>
              <a:spcAft>
                <a:spcPts val="0"/>
              </a:spcAft>
              <a:buNone/>
            </a:pPr>
            <a:r>
              <a:rPr lang="en"/>
              <a:t>Text to Speech</a:t>
            </a:r>
            <a:endParaRPr/>
          </a:p>
          <a:p>
            <a:pPr indent="0" lvl="0" marL="0" rtl="0" algn="l">
              <a:spcBef>
                <a:spcPts val="1600"/>
              </a:spcBef>
              <a:spcAft>
                <a:spcPts val="0"/>
              </a:spcAft>
              <a:buNone/>
            </a:pPr>
            <a:r>
              <a:rPr lang="en"/>
              <a:t>Facial/Object </a:t>
            </a:r>
            <a:r>
              <a:rPr lang="en"/>
              <a:t>Recognition</a:t>
            </a:r>
            <a:endParaRPr/>
          </a:p>
          <a:p>
            <a:pPr indent="0" lvl="0" marL="0" rtl="0" algn="l">
              <a:spcBef>
                <a:spcPts val="1600"/>
              </a:spcBef>
              <a:spcAft>
                <a:spcPts val="0"/>
              </a:spcAft>
              <a:buNone/>
            </a:pPr>
            <a:r>
              <a:rPr lang="en"/>
              <a:t>Face/3D Printing</a:t>
            </a:r>
            <a:endParaRPr/>
          </a:p>
          <a:p>
            <a:pPr indent="0" lvl="0" marL="0" rtl="0" algn="l">
              <a:spcBef>
                <a:spcPts val="1600"/>
              </a:spcBef>
              <a:spcAft>
                <a:spcPts val="0"/>
              </a:spcAft>
              <a:buNone/>
            </a:pPr>
            <a:r>
              <a:rPr lang="en"/>
              <a:t>Servos</a:t>
            </a:r>
            <a:endParaRPr/>
          </a:p>
          <a:p>
            <a:pPr indent="0" lvl="0" marL="0" rtl="0" algn="l">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2"/>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Demo</a:t>
            </a:r>
            <a:endParaRPr/>
          </a:p>
        </p:txBody>
      </p:sp>
      <p:pic>
        <p:nvPicPr>
          <p:cNvPr id="189" name="Google Shape;189;p32"/>
          <p:cNvPicPr preferRelativeResize="0"/>
          <p:nvPr/>
        </p:nvPicPr>
        <p:blipFill>
          <a:blip r:embed="rId3">
            <a:alphaModFix/>
          </a:blip>
          <a:stretch>
            <a:fillRect/>
          </a:stretch>
        </p:blipFill>
        <p:spPr>
          <a:xfrm>
            <a:off x="3124200" y="0"/>
            <a:ext cx="28956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Summary</a:t>
            </a:r>
            <a:endParaRPr/>
          </a:p>
        </p:txBody>
      </p:sp>
      <p:sp>
        <p:nvSpPr>
          <p:cNvPr id="75" name="Google Shape;75;p15"/>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Schrodinger Cat, aka Einstein robot, is one of the oldest robots in the lab. Schrodinger Cat is made up servos for the body and wheels. The servos are controlled with the </a:t>
            </a:r>
            <a:r>
              <a:rPr lang="en"/>
              <a:t>arduino</a:t>
            </a:r>
            <a:r>
              <a:rPr lang="en"/>
              <a:t>. We added a raspberry pi to add vision, speech, and a screen to the robot.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Contribution</a:t>
            </a:r>
            <a:endParaRPr/>
          </a:p>
        </p:txBody>
      </p:sp>
      <p:sp>
        <p:nvSpPr>
          <p:cNvPr id="81" name="Google Shape;81;p16"/>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lnSpc>
                <a:spcPct val="138000"/>
              </a:lnSpc>
              <a:spcBef>
                <a:spcPts val="0"/>
              </a:spcBef>
              <a:spcAft>
                <a:spcPts val="0"/>
              </a:spcAft>
              <a:buNone/>
            </a:pPr>
            <a:r>
              <a:rPr lang="en"/>
              <a:t>Text to Speech – Chelsea</a:t>
            </a:r>
            <a:endParaRPr/>
          </a:p>
          <a:p>
            <a:pPr indent="0" lvl="0" marL="0" rtl="0" algn="l">
              <a:lnSpc>
                <a:spcPct val="138000"/>
              </a:lnSpc>
              <a:spcBef>
                <a:spcPts val="800"/>
              </a:spcBef>
              <a:spcAft>
                <a:spcPts val="0"/>
              </a:spcAft>
              <a:buNone/>
            </a:pPr>
            <a:r>
              <a:rPr lang="en"/>
              <a:t>Face and Object Detection - Rakhee</a:t>
            </a:r>
            <a:endParaRPr/>
          </a:p>
          <a:p>
            <a:pPr indent="0" lvl="0" marL="0" rtl="0" algn="l">
              <a:lnSpc>
                <a:spcPct val="138000"/>
              </a:lnSpc>
              <a:spcBef>
                <a:spcPts val="800"/>
              </a:spcBef>
              <a:spcAft>
                <a:spcPts val="0"/>
              </a:spcAft>
              <a:buNone/>
            </a:pPr>
            <a:r>
              <a:rPr lang="en"/>
              <a:t>Servos - Jamie</a:t>
            </a:r>
            <a:endParaRPr/>
          </a:p>
          <a:p>
            <a:pPr indent="0" lvl="0" marL="0" rtl="0" algn="l">
              <a:lnSpc>
                <a:spcPct val="138000"/>
              </a:lnSpc>
              <a:spcBef>
                <a:spcPts val="800"/>
              </a:spcBef>
              <a:spcAft>
                <a:spcPts val="0"/>
              </a:spcAft>
              <a:buNone/>
            </a:pPr>
            <a:r>
              <a:rPr lang="en"/>
              <a:t>Omni-wheel Control and Hardware - Dhakshayini</a:t>
            </a:r>
            <a:endParaRPr/>
          </a:p>
          <a:p>
            <a:pPr indent="0" lvl="0" marL="0" rtl="0" algn="l">
              <a:lnSpc>
                <a:spcPct val="138000"/>
              </a:lnSpc>
              <a:spcBef>
                <a:spcPts val="800"/>
              </a:spcBef>
              <a:spcAft>
                <a:spcPts val="0"/>
              </a:spcAft>
              <a:buNone/>
            </a:pPr>
            <a:r>
              <a:rPr lang="en"/>
              <a:t>3D Printing/Screen Face - Erik</a:t>
            </a:r>
            <a:endParaRPr/>
          </a:p>
          <a:p>
            <a:pPr indent="0" lvl="0" marL="0" rtl="0" algn="l">
              <a:spcBef>
                <a:spcPts val="8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Before Pictures</a:t>
            </a:r>
            <a:endParaRPr/>
          </a:p>
        </p:txBody>
      </p:sp>
      <p:pic>
        <p:nvPicPr>
          <p:cNvPr id="87" name="Google Shape;87;p17"/>
          <p:cNvPicPr preferRelativeResize="0"/>
          <p:nvPr/>
        </p:nvPicPr>
        <p:blipFill>
          <a:blip r:embed="rId3">
            <a:alphaModFix/>
          </a:blip>
          <a:stretch>
            <a:fillRect/>
          </a:stretch>
        </p:blipFill>
        <p:spPr>
          <a:xfrm>
            <a:off x="6248400" y="0"/>
            <a:ext cx="2895600" cy="5143500"/>
          </a:xfrm>
          <a:prstGeom prst="rect">
            <a:avLst/>
          </a:prstGeom>
          <a:noFill/>
          <a:ln>
            <a:noFill/>
          </a:ln>
        </p:spPr>
      </p:pic>
      <p:pic>
        <p:nvPicPr>
          <p:cNvPr id="88" name="Google Shape;88;p17"/>
          <p:cNvPicPr preferRelativeResize="0"/>
          <p:nvPr/>
        </p:nvPicPr>
        <p:blipFill rotWithShape="1">
          <a:blip r:embed="rId4">
            <a:alphaModFix/>
          </a:blip>
          <a:srcRect b="2660" l="0" r="0" t="-2659"/>
          <a:stretch/>
        </p:blipFill>
        <p:spPr>
          <a:xfrm>
            <a:off x="3804200" y="937975"/>
            <a:ext cx="2444203" cy="4205520"/>
          </a:xfrm>
          <a:prstGeom prst="rect">
            <a:avLst/>
          </a:prstGeom>
          <a:noFill/>
          <a:ln>
            <a:noFill/>
          </a:ln>
        </p:spPr>
      </p:pic>
      <p:pic>
        <p:nvPicPr>
          <p:cNvPr id="89" name="Google Shape;89;p17"/>
          <p:cNvPicPr preferRelativeResize="0"/>
          <p:nvPr/>
        </p:nvPicPr>
        <p:blipFill>
          <a:blip r:embed="rId5">
            <a:alphaModFix/>
          </a:blip>
          <a:stretch>
            <a:fillRect/>
          </a:stretch>
        </p:blipFill>
        <p:spPr>
          <a:xfrm>
            <a:off x="3750" y="3106100"/>
            <a:ext cx="3800455" cy="2037402"/>
          </a:xfrm>
          <a:prstGeom prst="rect">
            <a:avLst/>
          </a:prstGeom>
          <a:noFill/>
          <a:ln>
            <a:noFill/>
          </a:ln>
        </p:spPr>
      </p:pic>
      <p:pic>
        <p:nvPicPr>
          <p:cNvPr id="90" name="Google Shape;90;p17"/>
          <p:cNvPicPr preferRelativeResize="0"/>
          <p:nvPr/>
        </p:nvPicPr>
        <p:blipFill>
          <a:blip r:embed="rId6">
            <a:alphaModFix/>
          </a:blip>
          <a:stretch>
            <a:fillRect/>
          </a:stretch>
        </p:blipFill>
        <p:spPr>
          <a:xfrm>
            <a:off x="3750" y="1068700"/>
            <a:ext cx="3800455" cy="203740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After Pictures</a:t>
            </a:r>
            <a:endParaRPr/>
          </a:p>
        </p:txBody>
      </p:sp>
      <p:pic>
        <p:nvPicPr>
          <p:cNvPr id="96" name="Google Shape;96;p18"/>
          <p:cNvPicPr preferRelativeResize="0"/>
          <p:nvPr/>
        </p:nvPicPr>
        <p:blipFill>
          <a:blip r:embed="rId3">
            <a:alphaModFix/>
          </a:blip>
          <a:stretch>
            <a:fillRect/>
          </a:stretch>
        </p:blipFill>
        <p:spPr>
          <a:xfrm>
            <a:off x="3448875" y="1106000"/>
            <a:ext cx="2986276" cy="3981701"/>
          </a:xfrm>
          <a:prstGeom prst="rect">
            <a:avLst/>
          </a:prstGeom>
          <a:noFill/>
          <a:ln>
            <a:noFill/>
          </a:ln>
        </p:spPr>
      </p:pic>
      <p:pic>
        <p:nvPicPr>
          <p:cNvPr id="97" name="Google Shape;97;p18"/>
          <p:cNvPicPr preferRelativeResize="0"/>
          <p:nvPr/>
        </p:nvPicPr>
        <p:blipFill>
          <a:blip r:embed="rId4">
            <a:alphaModFix/>
          </a:blip>
          <a:stretch>
            <a:fillRect/>
          </a:stretch>
        </p:blipFill>
        <p:spPr>
          <a:xfrm>
            <a:off x="0" y="1012350"/>
            <a:ext cx="3664505" cy="2062974"/>
          </a:xfrm>
          <a:prstGeom prst="rect">
            <a:avLst/>
          </a:prstGeom>
          <a:noFill/>
          <a:ln>
            <a:noFill/>
          </a:ln>
        </p:spPr>
      </p:pic>
      <p:pic>
        <p:nvPicPr>
          <p:cNvPr id="98" name="Google Shape;98;p18"/>
          <p:cNvPicPr preferRelativeResize="0"/>
          <p:nvPr/>
        </p:nvPicPr>
        <p:blipFill>
          <a:blip r:embed="rId5">
            <a:alphaModFix/>
          </a:blip>
          <a:stretch>
            <a:fillRect/>
          </a:stretch>
        </p:blipFill>
        <p:spPr>
          <a:xfrm>
            <a:off x="3750" y="3080525"/>
            <a:ext cx="3664516" cy="2062974"/>
          </a:xfrm>
          <a:prstGeom prst="rect">
            <a:avLst/>
          </a:prstGeom>
          <a:noFill/>
          <a:ln>
            <a:noFill/>
          </a:ln>
        </p:spPr>
      </p:pic>
      <p:pic>
        <p:nvPicPr>
          <p:cNvPr id="99" name="Google Shape;99;p18"/>
          <p:cNvPicPr preferRelativeResize="0"/>
          <p:nvPr/>
        </p:nvPicPr>
        <p:blipFill>
          <a:blip r:embed="rId6">
            <a:alphaModFix/>
          </a:blip>
          <a:stretch>
            <a:fillRect/>
          </a:stretch>
        </p:blipFill>
        <p:spPr>
          <a:xfrm>
            <a:off x="6248400" y="0"/>
            <a:ext cx="289560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Text to Speech - Past Work / Our Design</a:t>
            </a:r>
            <a:endParaRPr/>
          </a:p>
        </p:txBody>
      </p:sp>
      <p:sp>
        <p:nvSpPr>
          <p:cNvPr id="105" name="Google Shape;105;p19"/>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robot did not have any text to speech capability</a:t>
            </a:r>
            <a:endParaRPr/>
          </a:p>
          <a:p>
            <a:pPr indent="0" lvl="0" marL="0" rtl="0" algn="l">
              <a:spcBef>
                <a:spcPts val="1600"/>
              </a:spcBef>
              <a:spcAft>
                <a:spcPts val="0"/>
              </a:spcAft>
              <a:buNone/>
            </a:pPr>
            <a:r>
              <a:rPr lang="en"/>
              <a:t>Raspberry Pi3 </a:t>
            </a:r>
            <a:endParaRPr/>
          </a:p>
          <a:p>
            <a:pPr indent="0" lvl="0" marL="0" rtl="0" algn="l">
              <a:spcBef>
                <a:spcPts val="1600"/>
              </a:spcBef>
              <a:spcAft>
                <a:spcPts val="0"/>
              </a:spcAft>
              <a:buNone/>
            </a:pPr>
            <a:r>
              <a:rPr lang="en"/>
              <a:t>Espeak</a:t>
            </a:r>
            <a:endParaRPr/>
          </a:p>
          <a:p>
            <a:pPr indent="0" lvl="0" marL="0" rtl="0" algn="l">
              <a:spcBef>
                <a:spcPts val="1600"/>
              </a:spcBef>
              <a:spcAft>
                <a:spcPts val="0"/>
              </a:spcAft>
              <a:buNone/>
            </a:pPr>
            <a:r>
              <a:rPr lang="en"/>
              <a:t>Python code</a:t>
            </a:r>
            <a:endParaRPr/>
          </a:p>
          <a:p>
            <a:pPr indent="0" lvl="0" marL="0" rtl="0" algn="l">
              <a:spcBef>
                <a:spcPts val="1600"/>
              </a:spcBef>
              <a:spcAft>
                <a:spcPts val="0"/>
              </a:spcAft>
              <a:buNone/>
            </a:pPr>
            <a:r>
              <a:rPr lang="en"/>
              <a:t>	</a:t>
            </a:r>
            <a:r>
              <a:rPr lang="en">
                <a:solidFill>
                  <a:srgbClr val="000000"/>
                </a:solidFill>
                <a:highlight>
                  <a:srgbClr val="FFFFFF"/>
                </a:highlight>
                <a:latin typeface="Courier New"/>
                <a:ea typeface="Courier New"/>
                <a:cs typeface="Courier New"/>
                <a:sym typeface="Courier New"/>
              </a:rPr>
              <a:t>espeak -ven+m1 -s200 -g10 ‘Text’ 2&gt;/dev/null</a:t>
            </a:r>
            <a:endParaRPr>
              <a:solidFill>
                <a:srgbClr val="000000"/>
              </a:solidFill>
              <a:highlight>
                <a:srgbClr val="FFFFFF"/>
              </a:highlight>
              <a:latin typeface="Courier New"/>
              <a:ea typeface="Courier New"/>
              <a:cs typeface="Courier New"/>
              <a:sym typeface="Courier New"/>
            </a:endParaRPr>
          </a:p>
          <a:p>
            <a:pPr indent="0" lvl="0" marL="0" rtl="0" algn="l">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Text to Speech - Challenges / Future Work</a:t>
            </a:r>
            <a:endParaRPr/>
          </a:p>
        </p:txBody>
      </p:sp>
      <p:sp>
        <p:nvSpPr>
          <p:cNvPr id="111" name="Google Shape;111;p20"/>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Choosing voice speed, pause, and gender</a:t>
            </a:r>
            <a:endParaRPr/>
          </a:p>
          <a:p>
            <a:pPr indent="0" lvl="0" marL="0" rtl="0" algn="l">
              <a:spcBef>
                <a:spcPts val="1600"/>
              </a:spcBef>
              <a:spcAft>
                <a:spcPts val="0"/>
              </a:spcAft>
              <a:buNone/>
            </a:pPr>
            <a:r>
              <a:rPr lang="en"/>
              <a:t>Find a more realistic voice</a:t>
            </a:r>
            <a:endParaRPr/>
          </a:p>
          <a:p>
            <a:pPr indent="0" lvl="0" marL="0" rtl="0" algn="l">
              <a:spcBef>
                <a:spcPts val="1600"/>
              </a:spcBef>
              <a:spcAft>
                <a:spcPts val="0"/>
              </a:spcAft>
              <a:buNone/>
            </a:pPr>
            <a:r>
              <a:rPr lang="en"/>
              <a:t>Speech to Text</a:t>
            </a:r>
            <a:endParaRPr/>
          </a:p>
          <a:p>
            <a:pPr indent="0" lvl="0" marL="0" rtl="0" algn="l">
              <a:spcBef>
                <a:spcPts val="1600"/>
              </a:spcBef>
              <a:spcAft>
                <a:spcPts val="1600"/>
              </a:spcAft>
              <a:buNone/>
            </a:pPr>
            <a:r>
              <a:rPr lang="en"/>
              <a:t>Bring a speaker to demo</a:t>
            </a:r>
            <a:endParaRPr/>
          </a:p>
        </p:txBody>
      </p:sp>
      <p:pic>
        <p:nvPicPr>
          <p:cNvPr id="112" name="Google Shape;112;p20"/>
          <p:cNvPicPr preferRelativeResize="0"/>
          <p:nvPr/>
        </p:nvPicPr>
        <p:blipFill>
          <a:blip r:embed="rId3">
            <a:alphaModFix/>
          </a:blip>
          <a:stretch>
            <a:fillRect/>
          </a:stretch>
        </p:blipFill>
        <p:spPr>
          <a:xfrm>
            <a:off x="6358250" y="478151"/>
            <a:ext cx="2583124" cy="458847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Face and Object Detection - Past Work / Our Design </a:t>
            </a:r>
            <a:endParaRPr/>
          </a:p>
        </p:txBody>
      </p:sp>
      <p:sp>
        <p:nvSpPr>
          <p:cNvPr id="118" name="Google Shape;118;p21"/>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Face detection - Haar Cascade face </a:t>
            </a:r>
            <a:r>
              <a:rPr lang="en"/>
              <a:t>detection</a:t>
            </a:r>
            <a:endParaRPr/>
          </a:p>
          <a:p>
            <a:pPr indent="0" lvl="0" marL="0" rtl="0" algn="l">
              <a:spcBef>
                <a:spcPts val="1600"/>
              </a:spcBef>
              <a:spcAft>
                <a:spcPts val="0"/>
              </a:spcAft>
              <a:buNone/>
            </a:pPr>
            <a:r>
              <a:rPr lang="en"/>
              <a:t>Mouse detection - HSV green Color detection </a:t>
            </a:r>
            <a:endParaRPr/>
          </a:p>
          <a:p>
            <a:pPr indent="0" lvl="0" marL="0" rtl="0" algn="l">
              <a:spcBef>
                <a:spcPts val="1600"/>
              </a:spcBef>
              <a:spcAft>
                <a:spcPts val="0"/>
              </a:spcAft>
              <a:buNone/>
            </a:pPr>
            <a:r>
              <a:rPr lang="en"/>
              <a:t>Both algorithms work on images captured from camera connected to raspberry pi</a:t>
            </a:r>
            <a:endParaRPr/>
          </a:p>
          <a:p>
            <a:pPr indent="0" lvl="0" marL="0" rtl="0" algn="l">
              <a:spcBef>
                <a:spcPts val="1600"/>
              </a:spcBef>
              <a:spcAft>
                <a:spcPts val="1600"/>
              </a:spcAft>
              <a:buNone/>
            </a:pPr>
            <a:r>
              <a:rPr lang="en"/>
              <a:t>Used OpenCv, python, ML algorithm</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